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5"/>
  </p:notesMasterIdLst>
  <p:handoutMasterIdLst>
    <p:handoutMasterId r:id="rId26"/>
  </p:handoutMasterIdLst>
  <p:sldIdLst>
    <p:sldId id="257" r:id="rId3"/>
    <p:sldId id="274" r:id="rId4"/>
    <p:sldId id="258" r:id="rId5"/>
    <p:sldId id="260" r:id="rId6"/>
    <p:sldId id="261" r:id="rId7"/>
    <p:sldId id="265" r:id="rId8"/>
    <p:sldId id="275" r:id="rId9"/>
    <p:sldId id="262" r:id="rId10"/>
    <p:sldId id="282" r:id="rId11"/>
    <p:sldId id="285" r:id="rId12"/>
    <p:sldId id="266" r:id="rId13"/>
    <p:sldId id="263" r:id="rId14"/>
    <p:sldId id="264" r:id="rId15"/>
    <p:sldId id="286" r:id="rId16"/>
    <p:sldId id="259" r:id="rId17"/>
    <p:sldId id="276" r:id="rId18"/>
    <p:sldId id="277" r:id="rId19"/>
    <p:sldId id="278" r:id="rId20"/>
    <p:sldId id="281" r:id="rId21"/>
    <p:sldId id="283" r:id="rId22"/>
    <p:sldId id="280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4" autoAdjust="0"/>
    <p:restoredTop sz="94660"/>
  </p:normalViewPr>
  <p:slideViewPr>
    <p:cSldViewPr snapToGrid="0">
      <p:cViewPr>
        <p:scale>
          <a:sx n="50" d="100"/>
          <a:sy n="50" d="100"/>
        </p:scale>
        <p:origin x="-1686" y="-9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074" y="6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C5D79-E691-4B51-88CB-C0A16ECEC709}" type="datetimeFigureOut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37FB0-595B-40EF-A0BA-20862A72C3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50A96-7895-4775-80EE-AA77FEB2A3F9}" type="datetimeFigureOut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noProof="0" dirty="0"/>
              <a:t>Четвертый</a:t>
            </a:r>
            <a:r>
              <a:rPr lang="ru-RU" dirty="0"/>
              <a:t>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165F4-379C-44F2-8E89-DB43904FE8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19994494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6132-7CE6-45E4-90D4-91693943292D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03558570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04D-E712-460F-A835-B3805357AA3E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98338894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3E1D-4BB2-4EB5-99F0-C0445BB2CBB6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78426993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470DD-936A-40C7-B2FF-E7290D8BDE85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66916725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A680-C0D5-4B16-AB7C-0C3F71FB527A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38304326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F4F-0B88-4C49-B9D1-C95270C9BFC4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76070132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ые лис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3E08E-F1BA-4F47-A445-B54A4E6BD6A4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94603517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7197-55AE-4427-94B5-41FFCF01E594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28808942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FC22-13D8-4D82-81F3-EDC2D992088A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17595631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49F2-E881-451F-B030-13B947B0EF64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23193194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Полилиния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grpSp>
            <p:nvGrpSpPr>
              <p:cNvPr id="12" name="Группа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Полилиния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14" name="Полилиния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" name="Полилиния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6" name="Полилиния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7" name="Полилиния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8" name="Полилиния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9" name="Полилиния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0" name="Полилиния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1" name="Полилиния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2" name="Полилиния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3" name="Полилиния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5" name="Полилиния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8" name="Полилиния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9" name="Полилиния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33" name="Полилиния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5" name="Полилиния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36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1" name="Полилиния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3" name="Полилиния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4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5" name="Полилиния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6" name="Полилиния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7" name="Полилиния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8" name="Полилиния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9" name="Полилиния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0" name="Полилиния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1" name="Полилиния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2" name="Полилиния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3" name="Полилиния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4" name="Полилиния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5" name="Полилиния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6" name="Полилиния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7" name="Полилиния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8" name="Полилиния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9" name="Полилиния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0" name="Полилиния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1" name="Полилиния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2" name="Полилиния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63" name="Полилиния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10" name="Полилиния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8" name="Рисунок 67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086698186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687916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Широкий 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олилиния 63"/>
          <p:cNvSpPr>
            <a:spLocks/>
          </p:cNvSpPr>
          <p:nvPr/>
        </p:nvSpPr>
        <p:spPr bwMode="auto">
          <a:xfrm>
            <a:off x="1185732" y="336529"/>
            <a:ext cx="9817165" cy="4933971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5" name="Полилиния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6" name="Полилиния 65"/>
          <p:cNvSpPr>
            <a:spLocks/>
          </p:cNvSpPr>
          <p:nvPr/>
        </p:nvSpPr>
        <p:spPr bwMode="auto">
          <a:xfrm>
            <a:off x="1255712" y="391886"/>
            <a:ext cx="9675672" cy="48024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" name="Рисунок 2"/>
          <p:cNvSpPr>
            <a:spLocks noGrp="1"/>
          </p:cNvSpPr>
          <p:nvPr>
            <p:ph type="pic" idx="1"/>
          </p:nvPr>
        </p:nvSpPr>
        <p:spPr>
          <a:xfrm>
            <a:off x="1315615" y="447869"/>
            <a:ext cx="9517225" cy="4638481"/>
          </a:xfrm>
          <a:custGeom>
            <a:avLst/>
            <a:gdLst/>
            <a:ahLst/>
            <a:cxnLst/>
            <a:rect l="l" t="t" r="r" b="b"/>
            <a:pathLst>
              <a:path w="951722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17225" y="3845897"/>
                </a:lnTo>
                <a:cubicBezTo>
                  <a:pt x="9449723" y="3889986"/>
                  <a:pt x="9385532" y="3939747"/>
                  <a:pt x="9323528" y="3999732"/>
                </a:cubicBezTo>
                <a:lnTo>
                  <a:pt x="9257247" y="3818831"/>
                </a:lnTo>
                <a:cubicBezTo>
                  <a:pt x="9052131" y="3981677"/>
                  <a:pt x="8945205" y="4121717"/>
                  <a:pt x="8857627" y="4294672"/>
                </a:cubicBezTo>
                <a:cubicBezTo>
                  <a:pt x="8681319" y="4204825"/>
                  <a:pt x="8419981" y="4168498"/>
                  <a:pt x="8212559" y="4152775"/>
                </a:cubicBezTo>
                <a:cubicBezTo>
                  <a:pt x="8260718" y="4342348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334276"/>
                  <a:pt x="1332334" y="4136900"/>
                </a:cubicBezTo>
                <a:cubicBezTo>
                  <a:pt x="1130179" y="4152623"/>
                  <a:pt x="875476" y="4188950"/>
                  <a:pt x="703644" y="4278797"/>
                </a:cubicBezTo>
                <a:cubicBezTo>
                  <a:pt x="618290" y="4105842"/>
                  <a:pt x="514079" y="3965802"/>
                  <a:pt x="314171" y="3802956"/>
                </a:cubicBezTo>
                <a:lnTo>
                  <a:pt x="249572" y="3983857"/>
                </a:lnTo>
                <a:cubicBezTo>
                  <a:pt x="171021" y="3905882"/>
                  <a:pt x="88868" y="3845185"/>
                  <a:pt x="0" y="3792938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69" name="Полилиния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Полилиния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1" name="Группа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74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77" name="Группа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80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65413" y="5410200"/>
            <a:ext cx="6858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8F72-F274-42CE-B43C-598895B249BF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8561853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дно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A861-27AB-4ED7-A06C-F55FB44AA18E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1169502" y="488128"/>
            <a:ext cx="9841398" cy="578307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Полилиния 9"/>
          <p:cNvSpPr>
            <a:spLocks/>
          </p:cNvSpPr>
          <p:nvPr/>
        </p:nvSpPr>
        <p:spPr bwMode="auto">
          <a:xfrm>
            <a:off x="1359236" y="681199"/>
            <a:ext cx="9462092" cy="5379058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>
            <a:off x="1463084" y="770297"/>
            <a:ext cx="9267384" cy="518886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Рисунок 56"/>
          <p:cNvSpPr>
            <a:spLocks noGrp="1"/>
          </p:cNvSpPr>
          <p:nvPr>
            <p:ph type="pic" sz="quarter" idx="15"/>
          </p:nvPr>
        </p:nvSpPr>
        <p:spPr>
          <a:xfrm>
            <a:off x="1584584" y="848633"/>
            <a:ext cx="9048132" cy="5017062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321179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изображения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F491-2613-41BF-A4BA-F06516213ACF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12" name="Рисунок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Полилиния 5"/>
          <p:cNvSpPr>
            <a:spLocks/>
          </p:cNvSpPr>
          <p:nvPr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Полилиния 5"/>
          <p:cNvSpPr>
            <a:spLocks/>
          </p:cNvSpPr>
          <p:nvPr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16" name="Рисунок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10440746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изображения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BCFE-E111-47F4-B574-E9CF90367B73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Полилиния 5"/>
          <p:cNvSpPr>
            <a:spLocks/>
          </p:cNvSpPr>
          <p:nvPr/>
        </p:nvSpPr>
        <p:spPr bwMode="auto">
          <a:xfrm rot="5142891" flipH="1" flipV="1">
            <a:off x="247644" y="1721806"/>
            <a:ext cx="4929972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auto">
          <a:xfrm rot="5239426" flipH="1" flipV="1">
            <a:off x="357111" y="1796769"/>
            <a:ext cx="472838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9" name="Полилиния 5"/>
          <p:cNvSpPr>
            <a:spLocks/>
          </p:cNvSpPr>
          <p:nvPr/>
        </p:nvSpPr>
        <p:spPr bwMode="auto">
          <a:xfrm rot="16039426" flipV="1">
            <a:off x="479976" y="1881660"/>
            <a:ext cx="4513028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auto">
          <a:xfrm rot="5245851" flipH="1">
            <a:off x="6988110" y="1660590"/>
            <a:ext cx="4876799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1" name="Полилиния 5"/>
          <p:cNvSpPr>
            <a:spLocks/>
          </p:cNvSpPr>
          <p:nvPr/>
        </p:nvSpPr>
        <p:spPr bwMode="auto">
          <a:xfrm rot="5400000" flipH="1">
            <a:off x="7081289" y="1726284"/>
            <a:ext cx="4725692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Полилиния 5"/>
          <p:cNvSpPr>
            <a:spLocks/>
          </p:cNvSpPr>
          <p:nvPr/>
        </p:nvSpPr>
        <p:spPr bwMode="auto">
          <a:xfrm rot="16200000">
            <a:off x="7174180" y="1791642"/>
            <a:ext cx="4510462" cy="30912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23" name="Полилиния 5"/>
          <p:cNvSpPr>
            <a:spLocks/>
          </p:cNvSpPr>
          <p:nvPr/>
        </p:nvSpPr>
        <p:spPr bwMode="auto">
          <a:xfrm rot="5400000" flipH="1" flipV="1">
            <a:off x="3411348" y="1401382"/>
            <a:ext cx="5366130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4" name="Полилиния 5"/>
          <p:cNvSpPr>
            <a:spLocks/>
          </p:cNvSpPr>
          <p:nvPr/>
        </p:nvSpPr>
        <p:spPr bwMode="auto">
          <a:xfrm rot="5400000" flipH="1" flipV="1">
            <a:off x="3498864" y="1461258"/>
            <a:ext cx="5191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" name="Полилиния 5"/>
          <p:cNvSpPr>
            <a:spLocks/>
          </p:cNvSpPr>
          <p:nvPr/>
        </p:nvSpPr>
        <p:spPr bwMode="auto">
          <a:xfrm rot="5400000" flipH="1" flipV="1">
            <a:off x="3599500" y="1547247"/>
            <a:ext cx="4949756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26" name="Рисунок 23"/>
          <p:cNvSpPr>
            <a:spLocks noGrp="1"/>
          </p:cNvSpPr>
          <p:nvPr>
            <p:ph type="pic" sz="quarter" idx="13"/>
          </p:nvPr>
        </p:nvSpPr>
        <p:spPr>
          <a:xfrm>
            <a:off x="1295401" y="1267339"/>
            <a:ext cx="2899856" cy="4319920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7" name="Рисунок 23"/>
          <p:cNvSpPr>
            <a:spLocks noGrp="1"/>
          </p:cNvSpPr>
          <p:nvPr>
            <p:ph type="pic" sz="quarter" idx="14"/>
          </p:nvPr>
        </p:nvSpPr>
        <p:spPr>
          <a:xfrm>
            <a:off x="4512088" y="872538"/>
            <a:ext cx="3147670" cy="468980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8" name="Рисунок 23"/>
          <p:cNvSpPr>
            <a:spLocks noGrp="1"/>
          </p:cNvSpPr>
          <p:nvPr>
            <p:ph type="pic" sz="quarter" idx="15"/>
          </p:nvPr>
        </p:nvSpPr>
        <p:spPr>
          <a:xfrm>
            <a:off x="7989807" y="1177218"/>
            <a:ext cx="2890736" cy="4319929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3514553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лилиния 23"/>
          <p:cNvSpPr>
            <a:spLocks/>
          </p:cNvSpPr>
          <p:nvPr/>
        </p:nvSpPr>
        <p:spPr bwMode="auto">
          <a:xfrm rot="10800000">
            <a:off x="822959" y="1630677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" name="Полилиния 9"/>
          <p:cNvSpPr>
            <a:spLocks/>
          </p:cNvSpPr>
          <p:nvPr/>
        </p:nvSpPr>
        <p:spPr bwMode="auto">
          <a:xfrm rot="10800000">
            <a:off x="970662" y="1739065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6" name="Полилиния 9"/>
          <p:cNvSpPr>
            <a:spLocks/>
          </p:cNvSpPr>
          <p:nvPr/>
        </p:nvSpPr>
        <p:spPr bwMode="auto">
          <a:xfrm rot="10800000">
            <a:off x="1022003" y="1800807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 rot="5106336">
            <a:off x="4893039" y="1012328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" name="Полилиния 9"/>
          <p:cNvSpPr>
            <a:spLocks/>
          </p:cNvSpPr>
          <p:nvPr/>
        </p:nvSpPr>
        <p:spPr bwMode="auto">
          <a:xfrm rot="5106336">
            <a:off x="5015934" y="1096160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олилиния 9"/>
          <p:cNvSpPr>
            <a:spLocks/>
          </p:cNvSpPr>
          <p:nvPr/>
        </p:nvSpPr>
        <p:spPr bwMode="auto">
          <a:xfrm rot="5106336">
            <a:off x="5073495" y="1163712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" name="Полилиния 29"/>
          <p:cNvSpPr>
            <a:spLocks/>
          </p:cNvSpPr>
          <p:nvPr/>
        </p:nvSpPr>
        <p:spPr bwMode="auto">
          <a:xfrm rot="5837788">
            <a:off x="7669629" y="2059872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" name="Полилиния 9"/>
          <p:cNvSpPr>
            <a:spLocks/>
          </p:cNvSpPr>
          <p:nvPr/>
        </p:nvSpPr>
        <p:spPr bwMode="auto">
          <a:xfrm rot="5837788">
            <a:off x="7774010" y="2167696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2" name="Полилиния 9"/>
          <p:cNvSpPr>
            <a:spLocks/>
          </p:cNvSpPr>
          <p:nvPr/>
        </p:nvSpPr>
        <p:spPr bwMode="auto">
          <a:xfrm rot="5837788">
            <a:off x="7816672" y="2218287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" name="Полилиния 32"/>
          <p:cNvSpPr>
            <a:spLocks/>
          </p:cNvSpPr>
          <p:nvPr/>
        </p:nvSpPr>
        <p:spPr bwMode="auto">
          <a:xfrm flipH="1">
            <a:off x="6019800" y="3959649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4" name="Полилиния 33"/>
          <p:cNvSpPr>
            <a:spLocks/>
          </p:cNvSpPr>
          <p:nvPr/>
        </p:nvSpPr>
        <p:spPr bwMode="auto">
          <a:xfrm flipH="1">
            <a:off x="6071617" y="4009786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5" name="Полилиния 34"/>
          <p:cNvSpPr>
            <a:spLocks/>
          </p:cNvSpPr>
          <p:nvPr/>
        </p:nvSpPr>
        <p:spPr bwMode="auto">
          <a:xfrm flipH="1">
            <a:off x="6118185" y="4059989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6" name="Рисунок 37"/>
          <p:cNvSpPr>
            <a:spLocks noGrp="1"/>
          </p:cNvSpPr>
          <p:nvPr>
            <p:ph type="pic" sz="quarter" idx="13"/>
          </p:nvPr>
        </p:nvSpPr>
        <p:spPr>
          <a:xfrm>
            <a:off x="1103403" y="1875186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7" name="Рисунок 37"/>
          <p:cNvSpPr>
            <a:spLocks noGrp="1"/>
          </p:cNvSpPr>
          <p:nvPr>
            <p:ph type="pic" sz="quarter" idx="14"/>
          </p:nvPr>
        </p:nvSpPr>
        <p:spPr>
          <a:xfrm>
            <a:off x="5613953" y="592466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8" name="Рисунок 37"/>
          <p:cNvSpPr>
            <a:spLocks noGrp="1"/>
          </p:cNvSpPr>
          <p:nvPr>
            <p:ph type="pic" sz="quarter" idx="15"/>
          </p:nvPr>
        </p:nvSpPr>
        <p:spPr>
          <a:xfrm>
            <a:off x="8444150" y="1622343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82794" y="4226768"/>
            <a:ext cx="2590801" cy="17930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D6B19-7625-4AA4-AE5A-E36558CB5F5F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39031835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етыре рисунка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5"/>
          <p:cNvSpPr>
            <a:spLocks/>
          </p:cNvSpPr>
          <p:nvPr/>
        </p:nvSpPr>
        <p:spPr bwMode="auto">
          <a:xfrm rot="21432709">
            <a:off x="6324263" y="3487057"/>
            <a:ext cx="4288074" cy="297496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900F-A987-4DB8-A613-0BB5F2FD2DF5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9" name="Полилиния 5"/>
          <p:cNvSpPr>
            <a:spLocks/>
          </p:cNvSpPr>
          <p:nvPr/>
        </p:nvSpPr>
        <p:spPr bwMode="auto">
          <a:xfrm flipV="1">
            <a:off x="6288832" y="223934"/>
            <a:ext cx="4298931" cy="301440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" name="Полилиния 5"/>
          <p:cNvSpPr>
            <a:spLocks/>
          </p:cNvSpPr>
          <p:nvPr/>
        </p:nvSpPr>
        <p:spPr bwMode="auto">
          <a:xfrm rot="160574" flipV="1">
            <a:off x="6341325" y="304472"/>
            <a:ext cx="4188922" cy="287391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" name="Полилиния 5"/>
          <p:cNvSpPr>
            <a:spLocks/>
          </p:cNvSpPr>
          <p:nvPr/>
        </p:nvSpPr>
        <p:spPr bwMode="auto">
          <a:xfrm rot="10960574" flipH="1" flipV="1">
            <a:off x="6428390" y="357897"/>
            <a:ext cx="3998139" cy="27401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2" name="Полилиния 5"/>
          <p:cNvSpPr>
            <a:spLocks/>
          </p:cNvSpPr>
          <p:nvPr/>
        </p:nvSpPr>
        <p:spPr bwMode="auto">
          <a:xfrm flipH="1">
            <a:off x="1656574" y="3430171"/>
            <a:ext cx="4203052" cy="291464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" name="Полилиния 5"/>
          <p:cNvSpPr>
            <a:spLocks/>
          </p:cNvSpPr>
          <p:nvPr/>
        </p:nvSpPr>
        <p:spPr bwMode="auto">
          <a:xfrm flipH="1">
            <a:off x="1711524" y="3498638"/>
            <a:ext cx="4054926" cy="278198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4" name="Полилиния 5"/>
          <p:cNvSpPr>
            <a:spLocks/>
          </p:cNvSpPr>
          <p:nvPr/>
        </p:nvSpPr>
        <p:spPr bwMode="auto">
          <a:xfrm rot="10800000">
            <a:off x="1795205" y="3576013"/>
            <a:ext cx="3870246" cy="265250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5" name="Полилиния 5"/>
          <p:cNvSpPr>
            <a:spLocks/>
          </p:cNvSpPr>
          <p:nvPr/>
        </p:nvSpPr>
        <p:spPr bwMode="auto">
          <a:xfrm rot="200049" flipH="1" flipV="1">
            <a:off x="1604864" y="247650"/>
            <a:ext cx="4254759" cy="299775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6" name="Полилиния 5"/>
          <p:cNvSpPr>
            <a:spLocks/>
          </p:cNvSpPr>
          <p:nvPr/>
        </p:nvSpPr>
        <p:spPr bwMode="auto">
          <a:xfrm flipH="1" flipV="1">
            <a:off x="1684947" y="325852"/>
            <a:ext cx="4122084" cy="28413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7" name="Полилиния 5"/>
          <p:cNvSpPr>
            <a:spLocks/>
          </p:cNvSpPr>
          <p:nvPr/>
        </p:nvSpPr>
        <p:spPr bwMode="auto">
          <a:xfrm flipH="1" flipV="1">
            <a:off x="1735448" y="393162"/>
            <a:ext cx="4004469" cy="270692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8" name="Полилиния 5"/>
          <p:cNvSpPr>
            <a:spLocks/>
          </p:cNvSpPr>
          <p:nvPr/>
        </p:nvSpPr>
        <p:spPr bwMode="auto">
          <a:xfrm>
            <a:off x="6419893" y="3558258"/>
            <a:ext cx="4122084" cy="28413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9" name="Полилиния 5"/>
          <p:cNvSpPr>
            <a:spLocks/>
          </p:cNvSpPr>
          <p:nvPr/>
        </p:nvSpPr>
        <p:spPr bwMode="auto">
          <a:xfrm>
            <a:off x="6487007" y="3625374"/>
            <a:ext cx="4004469" cy="270692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0" name="Рисунок 16"/>
          <p:cNvSpPr>
            <a:spLocks noGrp="1"/>
          </p:cNvSpPr>
          <p:nvPr>
            <p:ph type="pic" sz="quarter" idx="13"/>
          </p:nvPr>
        </p:nvSpPr>
        <p:spPr>
          <a:xfrm>
            <a:off x="1819059" y="478023"/>
            <a:ext cx="3800478" cy="2550777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1" name="Рисунок 16"/>
          <p:cNvSpPr>
            <a:spLocks noGrp="1"/>
          </p:cNvSpPr>
          <p:nvPr>
            <p:ph type="pic" sz="quarter" idx="14"/>
          </p:nvPr>
        </p:nvSpPr>
        <p:spPr>
          <a:xfrm>
            <a:off x="6514707" y="435634"/>
            <a:ext cx="3827062" cy="2569014"/>
          </a:xfrm>
          <a:custGeom>
            <a:avLst/>
            <a:gdLst/>
            <a:ahLst/>
            <a:cxnLst/>
            <a:rect l="l" t="t" r="r" b="b"/>
            <a:pathLst>
              <a:path w="3827062" h="2569014">
                <a:moveTo>
                  <a:pt x="1762274" y="132"/>
                </a:moveTo>
                <a:cubicBezTo>
                  <a:pt x="1838364" y="-694"/>
                  <a:pt x="1912508" y="2364"/>
                  <a:pt x="1983571" y="9550"/>
                </a:cubicBezTo>
                <a:cubicBezTo>
                  <a:pt x="2552076" y="67036"/>
                  <a:pt x="3321232" y="386900"/>
                  <a:pt x="3678682" y="849755"/>
                </a:cubicBezTo>
                <a:cubicBezTo>
                  <a:pt x="3981188" y="1294476"/>
                  <a:pt x="3772325" y="1807812"/>
                  <a:pt x="3487506" y="2094415"/>
                </a:cubicBezTo>
                <a:cubicBezTo>
                  <a:pt x="3202688" y="2381017"/>
                  <a:pt x="2500397" y="2572688"/>
                  <a:pt x="1970394" y="2568961"/>
                </a:cubicBezTo>
                <a:cubicBezTo>
                  <a:pt x="1440392" y="2565234"/>
                  <a:pt x="692858" y="2421551"/>
                  <a:pt x="307760" y="2072722"/>
                </a:cubicBezTo>
                <a:cubicBezTo>
                  <a:pt x="-77337" y="1723893"/>
                  <a:pt x="-112834" y="850987"/>
                  <a:pt x="268256" y="504867"/>
                </a:cubicBezTo>
                <a:cubicBezTo>
                  <a:pt x="601709" y="202012"/>
                  <a:pt x="1229647" y="5913"/>
                  <a:pt x="1762274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2" name="Рисунок 16"/>
          <p:cNvSpPr>
            <a:spLocks noGrp="1"/>
          </p:cNvSpPr>
          <p:nvPr>
            <p:ph type="pic" sz="quarter" idx="15"/>
          </p:nvPr>
        </p:nvSpPr>
        <p:spPr>
          <a:xfrm>
            <a:off x="1876864" y="3668002"/>
            <a:ext cx="3706757" cy="2480426"/>
          </a:xfrm>
          <a:custGeom>
            <a:avLst/>
            <a:gdLst/>
            <a:ahLst/>
            <a:cxnLst/>
            <a:rect l="l" t="t" r="r" b="b"/>
            <a:pathLst>
              <a:path w="3706757" h="2480426">
                <a:moveTo>
                  <a:pt x="1941340" y="856"/>
                </a:moveTo>
                <a:cubicBezTo>
                  <a:pt x="2429685" y="11721"/>
                  <a:pt x="3030529" y="127214"/>
                  <a:pt x="3370150" y="407123"/>
                </a:cubicBezTo>
                <a:cubicBezTo>
                  <a:pt x="3758289" y="727020"/>
                  <a:pt x="3832067" y="1569477"/>
                  <a:pt x="3479214" y="1921384"/>
                </a:cubicBezTo>
                <a:cubicBezTo>
                  <a:pt x="3126361" y="2273292"/>
                  <a:pt x="2395284" y="2507755"/>
                  <a:pt x="1842967" y="2477864"/>
                </a:cubicBezTo>
                <a:cubicBezTo>
                  <a:pt x="1290649" y="2447973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3" name="Рисунок 16"/>
          <p:cNvSpPr>
            <a:spLocks noGrp="1"/>
          </p:cNvSpPr>
          <p:nvPr>
            <p:ph type="pic" sz="quarter" idx="16"/>
          </p:nvPr>
        </p:nvSpPr>
        <p:spPr>
          <a:xfrm>
            <a:off x="6607386" y="3696666"/>
            <a:ext cx="3800478" cy="2550777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45791108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прямоугольных рисунка с подписями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26E2-89CA-487D-AE7D-60FF13F3BAF5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 flipH="1">
            <a:off x="874711" y="30480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 flipH="1">
            <a:off x="940025" y="35351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 flipH="1">
            <a:off x="1005341" y="399144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9" name="Полилиния 38"/>
          <p:cNvSpPr>
            <a:spLocks/>
          </p:cNvSpPr>
          <p:nvPr/>
        </p:nvSpPr>
        <p:spPr bwMode="auto">
          <a:xfrm>
            <a:off x="6246811" y="30480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0" name="Полилиния 39"/>
          <p:cNvSpPr>
            <a:spLocks/>
          </p:cNvSpPr>
          <p:nvPr/>
        </p:nvSpPr>
        <p:spPr bwMode="auto">
          <a:xfrm>
            <a:off x="6312126" y="35351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1" name="Полилиния 40"/>
          <p:cNvSpPr>
            <a:spLocks/>
          </p:cNvSpPr>
          <p:nvPr/>
        </p:nvSpPr>
        <p:spPr bwMode="auto">
          <a:xfrm>
            <a:off x="6377440" y="399144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2" name="Полилиния 41"/>
          <p:cNvSpPr>
            <a:spLocks/>
          </p:cNvSpPr>
          <p:nvPr/>
        </p:nvSpPr>
        <p:spPr bwMode="auto">
          <a:xfrm flipH="1" flipV="1">
            <a:off x="874711" y="352425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3" name="Полилиния 42"/>
          <p:cNvSpPr>
            <a:spLocks/>
          </p:cNvSpPr>
          <p:nvPr/>
        </p:nvSpPr>
        <p:spPr bwMode="auto">
          <a:xfrm flipH="1" flipV="1">
            <a:off x="940025" y="357296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4" name="Полилиния 43"/>
          <p:cNvSpPr>
            <a:spLocks/>
          </p:cNvSpPr>
          <p:nvPr/>
        </p:nvSpPr>
        <p:spPr bwMode="auto">
          <a:xfrm flipH="1" flipV="1">
            <a:off x="1005341" y="3622250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5" name="Полилиния 44"/>
          <p:cNvSpPr>
            <a:spLocks/>
          </p:cNvSpPr>
          <p:nvPr/>
        </p:nvSpPr>
        <p:spPr bwMode="auto">
          <a:xfrm flipV="1">
            <a:off x="6246811" y="352425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6" name="Полилиния 45"/>
          <p:cNvSpPr>
            <a:spLocks/>
          </p:cNvSpPr>
          <p:nvPr/>
        </p:nvSpPr>
        <p:spPr bwMode="auto">
          <a:xfrm flipV="1">
            <a:off x="6312126" y="357296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7" name="Полилиния 46"/>
          <p:cNvSpPr>
            <a:spLocks/>
          </p:cNvSpPr>
          <p:nvPr/>
        </p:nvSpPr>
        <p:spPr bwMode="auto">
          <a:xfrm flipV="1">
            <a:off x="6377440" y="3622250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8" name="Рисунок 13"/>
          <p:cNvSpPr>
            <a:spLocks noGrp="1"/>
          </p:cNvSpPr>
          <p:nvPr>
            <p:ph type="pic" sz="quarter" idx="13"/>
          </p:nvPr>
        </p:nvSpPr>
        <p:spPr>
          <a:xfrm>
            <a:off x="1066798" y="444864"/>
            <a:ext cx="4671059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9" name="Рисунок 13"/>
          <p:cNvSpPr>
            <a:spLocks noGrp="1"/>
          </p:cNvSpPr>
          <p:nvPr>
            <p:ph type="pic" sz="quarter" idx="15"/>
          </p:nvPr>
        </p:nvSpPr>
        <p:spPr>
          <a:xfrm>
            <a:off x="1066798" y="3681730"/>
            <a:ext cx="4671059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0" name="Рисунок 13"/>
          <p:cNvSpPr>
            <a:spLocks noGrp="1"/>
          </p:cNvSpPr>
          <p:nvPr>
            <p:ph type="pic" sz="quarter" idx="16"/>
          </p:nvPr>
        </p:nvSpPr>
        <p:spPr>
          <a:xfrm>
            <a:off x="6425339" y="3681730"/>
            <a:ext cx="4671060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1" name="Прямоугольник 54"/>
          <p:cNvSpPr/>
          <p:nvPr/>
        </p:nvSpPr>
        <p:spPr>
          <a:xfrm>
            <a:off x="6425339" y="444864"/>
            <a:ext cx="4671060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7811" y="771306"/>
            <a:ext cx="4267201" cy="20395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701069734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Полилиния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Полилиния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Полилиния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15" name="Полилиния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17" name="Полилиния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20" name="Полилиния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50" name="Полилиния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Полилиния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61" name="Полилиния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67" name="Полилиния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70" name="Полилиния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79" name="Полилиния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Полилиния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Полилиния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Полилиния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Полилиния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Полилиния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9" name="Полилиния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</a:t>
            </a:r>
            <a:r>
              <a:rPr lang="ru-RU" noProof="0" dirty="0"/>
              <a:t>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4CF2F181-94B8-48A3-BCAE-F0C842125A38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  <p:sldLayoutId id="2147483668" r:id="rId20"/>
  </p:sldLayoutIdLst>
  <p:transition spd="slow"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zapovednik-stolby.ru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ru-RU" sz="3600" b="0" i="0" dirty="0" smtClean="0">
                <a:solidFill>
                  <a:srgbClr val="6A4520"/>
                </a:solidFill>
                <a:latin typeface="Cambria"/>
              </a:rPr>
              <a:t>Мои любимые Столбы</a:t>
            </a:r>
            <a:endParaRPr lang="ru-RU" sz="3600" b="0" i="0" dirty="0">
              <a:solidFill>
                <a:srgbClr val="6A4520"/>
              </a:solidFill>
              <a:latin typeface="Cambria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 algn="l" defTabSz="914400">
              <a:spcBef>
                <a:spcPts val="1200"/>
              </a:spcBef>
              <a:buNone/>
            </a:pPr>
            <a:r>
              <a:rPr lang="ru-RU" sz="1800" b="0" i="0" dirty="0" smtClean="0">
                <a:solidFill>
                  <a:srgbClr val="7EA13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Г. Красноярск. </a:t>
            </a:r>
          </a:p>
          <a:p>
            <a:pPr marL="0" indent="0" algn="l" defTabSz="914400">
              <a:spcBef>
                <a:spcPts val="1200"/>
              </a:spcBef>
              <a:buNone/>
            </a:pPr>
            <a:r>
              <a:rPr lang="ru-RU" sz="1800" b="0" i="0" dirty="0" smtClean="0">
                <a:solidFill>
                  <a:srgbClr val="7EA13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Презентация к занятию дополнительного образования.</a:t>
            </a:r>
          </a:p>
          <a:p>
            <a:pPr marL="0" indent="0" algn="l" defTabSz="914400">
              <a:spcBef>
                <a:spcPts val="1200"/>
              </a:spcBef>
              <a:buNone/>
            </a:pPr>
            <a:r>
              <a:rPr lang="ru-RU" dirty="0" smtClean="0">
                <a:solidFill>
                  <a:srgbClr val="7EA13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Учитель МАОУ СШ №115</a:t>
            </a:r>
          </a:p>
          <a:p>
            <a:pPr marL="0" indent="0" algn="l" defTabSz="914400">
              <a:spcBef>
                <a:spcPts val="1200"/>
              </a:spcBef>
              <a:buNone/>
            </a:pPr>
            <a:r>
              <a:rPr lang="ru-RU" sz="1800" b="0" i="0" dirty="0" smtClean="0">
                <a:solidFill>
                  <a:srgbClr val="7EA13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Т.Н. Кремер</a:t>
            </a:r>
            <a:endParaRPr lang="ru-RU" sz="1800" b="0" i="0" dirty="0">
              <a:solidFill>
                <a:srgbClr val="7EA13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 descr="C:\Users\admin\Desktop\1-MGP13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2201" y="926215"/>
            <a:ext cx="6132426" cy="4778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280940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Восточный вход </a:t>
            </a:r>
            <a:endParaRPr lang="ru-RU" dirty="0"/>
          </a:p>
        </p:txBody>
      </p:sp>
      <p:pic>
        <p:nvPicPr>
          <p:cNvPr id="5" name="Рисунок 4" descr="IMG_20210222_11160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4830" b="2483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Национальный парк Столбы 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выполняет  и важные государственные задачи: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Организация и проведение научно – исследовательской деятельности;</a:t>
            </a:r>
          </a:p>
          <a:p>
            <a:r>
              <a:rPr lang="ru-RU" dirty="0" smtClean="0"/>
              <a:t>2.Эколого – просветительская работа;</a:t>
            </a:r>
          </a:p>
          <a:p>
            <a:r>
              <a:rPr lang="ru-RU" dirty="0" smtClean="0"/>
              <a:t>3.Охрана флоры и фауны причудливых скал;</a:t>
            </a:r>
          </a:p>
          <a:p>
            <a:r>
              <a:rPr lang="ru-RU" dirty="0" smtClean="0"/>
              <a:t>4. Волонтерская работа;</a:t>
            </a:r>
          </a:p>
          <a:p>
            <a:r>
              <a:rPr lang="ru-RU" dirty="0" smtClean="0"/>
              <a:t>5. Подготовка  спортсменов – скалолазов мирового уровня</a:t>
            </a:r>
          </a:p>
          <a:p>
            <a:r>
              <a:rPr lang="ru-RU" i="1" u="sng" dirty="0" smtClean="0">
                <a:solidFill>
                  <a:srgbClr val="C00000"/>
                </a:solidFill>
              </a:rPr>
              <a:t>Ниже вы увидите : </a:t>
            </a:r>
          </a:p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</a:rPr>
              <a:t>фрагмент выставки конкурса рисунков «Солнечный зайчик»;</a:t>
            </a:r>
          </a:p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</a:rPr>
              <a:t>новогодний конкурс </a:t>
            </a:r>
            <a:r>
              <a:rPr lang="ru-RU" i="1" dirty="0" err="1" smtClean="0">
                <a:solidFill>
                  <a:srgbClr val="C00000"/>
                </a:solidFill>
              </a:rPr>
              <a:t>АРТ-Ель</a:t>
            </a:r>
            <a:r>
              <a:rPr lang="ru-RU" i="1" dirty="0" smtClean="0">
                <a:solidFill>
                  <a:srgbClr val="C00000"/>
                </a:solidFill>
              </a:rPr>
              <a:t>;</a:t>
            </a:r>
          </a:p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</a:rPr>
              <a:t> один из множества экологических плакатов . </a:t>
            </a:r>
          </a:p>
          <a:p>
            <a:pPr>
              <a:buNone/>
            </a:pPr>
            <a:r>
              <a:rPr lang="ru-RU" i="1" u="sng" dirty="0" smtClean="0">
                <a:solidFill>
                  <a:srgbClr val="C00000"/>
                </a:solidFill>
              </a:rPr>
              <a:t>Проверите свои знания в ходе викторины о Столбах</a:t>
            </a:r>
            <a:endParaRPr lang="ru-RU" i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13898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10110_092842.jpg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3899707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10110_110140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7" name="Рисунок 6" descr="IMG_20210110_103755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/>
          <a:srcRect/>
          <a:stretch>
            <a:fillRect/>
          </a:stretch>
        </p:blipFill>
        <p:spPr/>
      </p:pic>
      <p:pic>
        <p:nvPicPr>
          <p:cNvPr id="8" name="Рисунок 7" descr="IMG_20210110_110205.jpg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/>
          <a:srcRect/>
          <a:stretch>
            <a:fillRect/>
          </a:stretch>
        </p:blipFill>
        <p:spPr/>
      </p:pic>
      <p:pic>
        <p:nvPicPr>
          <p:cNvPr id="11" name="Рисунок 10" descr="IMG_20210110_110245.jpg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/>
          <a:srcRect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3269634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10306_113229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24828" b="24828"/>
          <a:stretch>
            <a:fillRect/>
          </a:stretch>
        </p:blipFill>
        <p:spPr/>
      </p:pic>
      <p:pic>
        <p:nvPicPr>
          <p:cNvPr id="7" name="Рисунок 6" descr="IMG_20210306_113315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/>
          <a:srcRect t="24819" b="24819"/>
          <a:stretch>
            <a:fillRect/>
          </a:stretch>
        </p:blipFill>
        <p:spPr/>
      </p:pic>
      <p:pic>
        <p:nvPicPr>
          <p:cNvPr id="8" name="Рисунок 7" descr="IMG_20210306_113359.jpg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/>
          <a:srcRect t="24914" b="24914"/>
          <a:stretch>
            <a:fillRect/>
          </a:stretch>
        </p:blipFill>
        <p:spPr/>
      </p:pic>
      <p:pic>
        <p:nvPicPr>
          <p:cNvPr id="9" name="Рисунок 8" descr="DSCN2862.JPG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/>
          <a:srcRect t="5277" b="5277"/>
          <a:stretch>
            <a:fillRect/>
          </a:stretch>
        </p:blipFill>
        <p:spPr/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N1362.JPG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81899" y="3390900"/>
            <a:ext cx="3911441" cy="3000375"/>
          </a:xfrm>
        </p:spPr>
      </p:pic>
      <p:pic>
        <p:nvPicPr>
          <p:cNvPr id="8" name="Рисунок 7" descr="IMG_20210110_103630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01850" y="864566"/>
            <a:ext cx="5851525" cy="3896769"/>
          </a:xfrm>
        </p:spPr>
      </p:pic>
    </p:spTree>
    <p:extLst>
      <p:ext uri="{BB962C8B-B14F-4D97-AF65-F5344CB8AC3E}">
        <p14:creationId xmlns="" xmlns:p14="http://schemas.microsoft.com/office/powerpoint/2010/main" val="3057897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называется самый крутой подъем по дороге  на Центральные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толбы?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862541" y="1031437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Ползун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62541" y="2497135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Пыхтун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62541" y="3962833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Бегун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52" y="6991855"/>
            <a:ext cx="2264474" cy="13310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9991" y="-1019175"/>
            <a:ext cx="1087755" cy="1019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658" y="238386"/>
            <a:ext cx="844933" cy="7930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3120540"/>
            <a:ext cx="386141" cy="6060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06321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37 L 0.52227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13229 0.285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1527 L 0.22279 -0.28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называют сосну, стоящую слева на вершине  самого крутого подъема по дороге  на Центральные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толбы?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862541" y="1031437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УХ!!!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62541" y="2497135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Беличья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62541" y="3962833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Старушка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52" y="6991855"/>
            <a:ext cx="2264474" cy="13310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9991" y="-1019175"/>
            <a:ext cx="1087755" cy="1019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658" y="238386"/>
            <a:ext cx="844933" cy="7930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3120540"/>
            <a:ext cx="386141" cy="6060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06321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37 L 0.52227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13229 0.285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1527 L 0.22279 -0.28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Как называют лестницу, ведущую к Первому Столбу и сколько на ней ступенек?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862541" y="1031437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Тренировочная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156 ступенек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62541" y="2497135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Смотровая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288 ступенек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62541" y="3962833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Кардиологическая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336 ступенек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52" y="6991855"/>
            <a:ext cx="2264474" cy="13310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9991" y="-1019175"/>
            <a:ext cx="1087755" cy="1019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658" y="238386"/>
            <a:ext cx="844933" cy="7930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3120540"/>
            <a:ext cx="386141" cy="6060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06321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37 L 0.52227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13229 0.285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1527 L 0.22279 -0.28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Как называют маленькую скалу, встречающую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туристов на самом верху лестницы?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862541" y="1031437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Слоник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62541" y="2497135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Зайчик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62541" y="3962833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Медведь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52" y="6991855"/>
            <a:ext cx="2264474" cy="13310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9991" y="-1019175"/>
            <a:ext cx="1087755" cy="1019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658" y="238386"/>
            <a:ext cx="844933" cy="7930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3120540"/>
            <a:ext cx="386141" cy="6060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06321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37 L 0.52227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13229 0.285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1527 L 0.22279 -0.28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Историческая справка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876425"/>
            <a:ext cx="9144000" cy="4067175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lain" startAt="1845"/>
            </a:pPr>
            <a:r>
              <a:rPr lang="ru-RU" dirty="0" smtClean="0"/>
              <a:t>г. Первые упоминания о Красноярских Столбах в книге геолога П.А.Чихачева;</a:t>
            </a:r>
          </a:p>
          <a:p>
            <a:pPr marL="457200" indent="-457200"/>
            <a:r>
              <a:rPr lang="ru-RU" dirty="0" smtClean="0"/>
              <a:t>1851г.- восхождение на Первый Столб воспитанников детского приюта и их воспитателя В. </a:t>
            </a:r>
            <a:r>
              <a:rPr lang="ru-RU" dirty="0" err="1" smtClean="0"/>
              <a:t>Капина</a:t>
            </a:r>
            <a:r>
              <a:rPr lang="ru-RU" dirty="0" smtClean="0"/>
              <a:t>;</a:t>
            </a:r>
          </a:p>
          <a:p>
            <a:pPr marL="457200" indent="-457200"/>
            <a:r>
              <a:rPr lang="ru-RU" dirty="0" smtClean="0"/>
              <a:t>1925г- создан заповедник «Столбы»;</a:t>
            </a:r>
          </a:p>
          <a:p>
            <a:pPr marL="457200" indent="-457200"/>
            <a:r>
              <a:rPr lang="ru-RU" dirty="0" smtClean="0"/>
              <a:t>1973г.- построена </a:t>
            </a:r>
            <a:r>
              <a:rPr lang="ru-RU" dirty="0" err="1" smtClean="0"/>
              <a:t>канатно</a:t>
            </a:r>
            <a:r>
              <a:rPr lang="ru-RU" dirty="0" smtClean="0"/>
              <a:t> – кресельная дорога «Бобровый лог»;</a:t>
            </a:r>
          </a:p>
          <a:p>
            <a:pPr marL="457200" indent="-457200"/>
            <a:r>
              <a:rPr lang="ru-RU" dirty="0" smtClean="0"/>
              <a:t>1998г.- построена часовня святого Иннокентия, в память погибших красноярских альпинистов;</a:t>
            </a:r>
          </a:p>
          <a:p>
            <a:pPr marL="457200" indent="-457200"/>
            <a:r>
              <a:rPr lang="ru-RU" dirty="0" smtClean="0"/>
              <a:t>2019- национальный парк, любимое место отдыха жителей Красноярска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283562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Какое слова написано на Втором Столбе уже более полувека?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862541" y="1031437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ЛЮБОВЬ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62541" y="2497135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СЧАСТЬЕ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57791" y="3962833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СВОБОДА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52" y="6991855"/>
            <a:ext cx="2264474" cy="13310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9991" y="-1019175"/>
            <a:ext cx="1087755" cy="1019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658" y="238386"/>
            <a:ext cx="844933" cy="7930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3120540"/>
            <a:ext cx="386141" cy="6060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06321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37 L 0.52227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13229 0.285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1527 L 0.22279 -0.28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546539"/>
            <a:ext cx="9144000" cy="1091762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Правильные ответы на вопросы викторины</a:t>
            </a:r>
            <a:endParaRPr lang="ru-RU" sz="28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1914525"/>
            <a:ext cx="9144000" cy="4029075"/>
          </a:xfrm>
        </p:spPr>
        <p:txBody>
          <a:bodyPr>
            <a:normAutofit fontScale="85000" lnSpcReduction="2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Самый крутой подъем по дороге  на Центральные Столбы называется:</a:t>
            </a:r>
          </a:p>
          <a:p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ПЫХТУН.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Сосну, стоящую слева на вершине  самого крутого подъема по дороге  на Центральные Столбы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столбисты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прозвали :</a:t>
            </a:r>
          </a:p>
          <a:p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УХ!!!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Лестницу, ведущую к Первому Столбу называют:</a:t>
            </a:r>
          </a:p>
          <a:p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КАРДИОЛОГИЧЕСКАЯ</a:t>
            </a:r>
          </a:p>
          <a:p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ней ступенек – 336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Маленькую скалу, встречающую туристов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самом верху лестницы называют:</a:t>
            </a:r>
          </a:p>
          <a:p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СЛОНИК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Написано на Втором Столбе слово:</a:t>
            </a:r>
          </a:p>
          <a:p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СВОБОДА</a:t>
            </a:r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10110_1041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38578" y="285750"/>
            <a:ext cx="1353397" cy="2647950"/>
          </a:xfrm>
          <a:prstGeom prst="rect">
            <a:avLst/>
          </a:prstGeom>
        </p:spPr>
      </p:pic>
      <p:pic>
        <p:nvPicPr>
          <p:cNvPr id="6" name="Рисунок 5" descr="IMG_20210110_1048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86936" y="3200400"/>
            <a:ext cx="2243138" cy="2990850"/>
          </a:xfrm>
          <a:prstGeom prst="rect">
            <a:avLst/>
          </a:prstGeom>
        </p:spPr>
      </p:pic>
      <p:pic>
        <p:nvPicPr>
          <p:cNvPr id="7" name="Рисунок 6" descr="IMG_20210110_1026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53224" y="3028950"/>
            <a:ext cx="2505075" cy="33401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546539"/>
            <a:ext cx="9144000" cy="1091762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презентации использованы ресурсы</a:t>
            </a:r>
            <a:endParaRPr lang="ru-RU" sz="28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1914525"/>
            <a:ext cx="9144000" cy="4029075"/>
          </a:xfrm>
        </p:spPr>
        <p:txBody>
          <a:bodyPr>
            <a:normAutofit/>
          </a:bodyPr>
          <a:lstStyle/>
          <a:p>
            <a:r>
              <a:rPr lang="ru-RU" sz="1800" dirty="0" smtClean="0"/>
              <a:t>1.И.Беляк. «Край причудливых скал. Первые шаги «</a:t>
            </a:r>
            <a:r>
              <a:rPr lang="ru-RU" sz="1800" dirty="0" err="1" smtClean="0"/>
              <a:t>столбистского</a:t>
            </a:r>
            <a:r>
              <a:rPr lang="ru-RU" sz="1800" dirty="0" smtClean="0"/>
              <a:t>» движения.»</a:t>
            </a:r>
          </a:p>
          <a:p>
            <a:r>
              <a:rPr lang="ru-RU" sz="1800" dirty="0" smtClean="0"/>
              <a:t>2.Официальный сайт Национального природного парка «Красноярские столбы»</a:t>
            </a:r>
          </a:p>
          <a:p>
            <a:endParaRPr lang="ru-RU" sz="1800" dirty="0" smtClean="0"/>
          </a:p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https://www.zapovednik-stolby.ru/</a:t>
            </a: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Фото личного архива автора презентации Татьяны Николаевны Кремер</a:t>
            </a:r>
          </a:p>
          <a:p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0" indent="0" algn="ctr" defTabSz="914400">
              <a:spcBef>
                <a:spcPts val="1200"/>
              </a:spcBef>
              <a:buNone/>
            </a:pPr>
            <a:r>
              <a:rPr lang="ru-RU" sz="1800" b="0" i="0" dirty="0" smtClean="0">
                <a:solidFill>
                  <a:srgbClr val="7EA131">
                    <a:lumMod val="50000"/>
                  </a:srgbClr>
                </a:solidFill>
                <a:latin typeface="Cambria"/>
                <a:ea typeface="+mn-ea"/>
                <a:cs typeface="+mn-cs"/>
              </a:rPr>
              <a:t> За что мы любим свои Столбы?</a:t>
            </a:r>
          </a:p>
          <a:p>
            <a:pPr marL="0" indent="0" algn="ctr" defTabSz="914400">
              <a:spcBef>
                <a:spcPts val="1200"/>
              </a:spcBef>
              <a:buNone/>
            </a:pPr>
            <a:r>
              <a:rPr lang="ru-RU" dirty="0" smtClean="0">
                <a:solidFill>
                  <a:srgbClr val="7EA131">
                    <a:lumMod val="50000"/>
                  </a:srgbClr>
                </a:solidFill>
                <a:latin typeface="Cambria"/>
              </a:rPr>
              <a:t>За  причудливые скалы, уютную часовенку, красивейшую природу и горный воздух</a:t>
            </a:r>
            <a:endParaRPr lang="ru-RU" sz="1800" b="0" i="0" dirty="0" smtClean="0">
              <a:solidFill>
                <a:srgbClr val="7EA131">
                  <a:lumMod val="50000"/>
                </a:srgbClr>
              </a:solidFill>
              <a:latin typeface="Cambria"/>
              <a:ea typeface="+mn-ea"/>
              <a:cs typeface="+mn-cs"/>
            </a:endParaRPr>
          </a:p>
          <a:p>
            <a:pPr marL="0" indent="0" algn="ctr" defTabSz="914400">
              <a:spcBef>
                <a:spcPts val="1200"/>
              </a:spcBef>
              <a:buNone/>
            </a:pPr>
            <a:endParaRPr lang="ru-RU" sz="1800" b="0" i="0" dirty="0">
              <a:solidFill>
                <a:srgbClr val="7EA131">
                  <a:lumMod val="50000"/>
                </a:srgbClr>
              </a:solidFill>
              <a:latin typeface="Cambria"/>
              <a:ea typeface="+mn-ea"/>
              <a:cs typeface="+mn-cs"/>
            </a:endParaRPr>
          </a:p>
        </p:txBody>
      </p:sp>
      <p:pic>
        <p:nvPicPr>
          <p:cNvPr id="7" name="Рисунок 6" descr="DSCN081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10050" y="352619"/>
            <a:ext cx="3324226" cy="4638481"/>
          </a:xfrm>
        </p:spPr>
      </p:pic>
      <p:pic>
        <p:nvPicPr>
          <p:cNvPr id="8" name="Рисунок 7" descr="IMG_20201220_1057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3325" y="342900"/>
            <a:ext cx="3228975" cy="4705351"/>
          </a:xfrm>
          <a:prstGeom prst="rect">
            <a:avLst/>
          </a:prstGeom>
        </p:spPr>
      </p:pic>
      <p:pic>
        <p:nvPicPr>
          <p:cNvPr id="9" name="Рисунок 8" descr="IMG_20201010_0828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8249" y="492236"/>
            <a:ext cx="2990849" cy="42607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32670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546539"/>
            <a:ext cx="9144000" cy="1091762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Главный красноярский спорт  называется </a:t>
            </a:r>
            <a:r>
              <a:rPr lang="ru-RU" sz="28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столбизм</a:t>
            </a: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8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  поход в горы 7 км + скалолазание + экскурсии к любимым скалам 3-5 км + обратный  путь 7 км.</a:t>
            </a:r>
            <a:endParaRPr lang="ru-RU" sz="28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1914525"/>
            <a:ext cx="9144000" cy="4029075"/>
          </a:xfrm>
        </p:spPr>
        <p:txBody>
          <a:bodyPr/>
          <a:lstStyle/>
          <a:p>
            <a:r>
              <a:rPr lang="ru-RU" dirty="0" smtClean="0"/>
              <a:t>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Наш национальный парк – один из самых посещаемых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России.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Рекреационную зону ежегодно посещают более 1 миллиона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человек, иногда в выходной день по самому популярному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маршруту «Центральных Столбов» проходит до 30 тысяч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посетителей. «Красноярские Столбы» по праву являются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визитной карточкой,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брендом Красноярского края и города Красноярска,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любимым местом отдыха красноярцев, которые заряжаются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здесь энергией и здоровьем.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N12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5250" y="1991855"/>
            <a:ext cx="2933699" cy="405651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237380">
            <a:off x="6118164" y="4129910"/>
            <a:ext cx="2716775" cy="2024734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Мои Любимые туристические маршруты национального парка:</a:t>
            </a:r>
          </a:p>
          <a:p>
            <a:r>
              <a:rPr lang="ru-RU" sz="1600" b="1" i="0" dirty="0" smtClean="0">
                <a:solidFill>
                  <a:srgbClr val="6A4520"/>
                </a:solidFill>
                <a:latin typeface="Cambria"/>
                <a:ea typeface="+mn-ea"/>
                <a:cs typeface="+mn-cs"/>
              </a:rPr>
              <a:t>Перья,</a:t>
            </a:r>
          </a:p>
          <a:p>
            <a:r>
              <a:rPr lang="ru-RU" b="1" dirty="0" smtClean="0">
                <a:solidFill>
                  <a:srgbClr val="6A4520"/>
                </a:solidFill>
                <a:latin typeface="Cambria"/>
              </a:rPr>
              <a:t>Китайская стенка,</a:t>
            </a:r>
          </a:p>
          <a:p>
            <a:r>
              <a:rPr lang="ru-RU" sz="1600" b="1" i="0" dirty="0" smtClean="0">
                <a:solidFill>
                  <a:srgbClr val="6A4520"/>
                </a:solidFill>
                <a:latin typeface="Cambria"/>
                <a:ea typeface="+mn-ea"/>
                <a:cs typeface="+mn-cs"/>
              </a:rPr>
              <a:t>Жаба, </a:t>
            </a:r>
            <a:r>
              <a:rPr lang="ru-RU" sz="1600" b="1" i="0" dirty="0" err="1" smtClean="0">
                <a:solidFill>
                  <a:srgbClr val="6A4520"/>
                </a:solidFill>
                <a:latin typeface="Cambria"/>
                <a:ea typeface="+mn-ea"/>
                <a:cs typeface="+mn-cs"/>
              </a:rPr>
              <a:t>Цыпа</a:t>
            </a:r>
            <a:endParaRPr lang="ru-RU" sz="1600" b="0" i="0" dirty="0">
              <a:solidFill>
                <a:srgbClr val="6A4520"/>
              </a:solidFill>
              <a:latin typeface="Cambria"/>
              <a:ea typeface="+mn-ea"/>
              <a:cs typeface="+mn-cs"/>
            </a:endParaRPr>
          </a:p>
        </p:txBody>
      </p:sp>
      <p:pic>
        <p:nvPicPr>
          <p:cNvPr id="10" name="Рисунок 9" descr="4004356_original.jp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050" name="Picture 2" descr="C:\Users\admin\Desktop\IMG_20190810_102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3310">
            <a:off x="8565713" y="1678303"/>
            <a:ext cx="2726755" cy="3285356"/>
          </a:xfrm>
          <a:prstGeom prst="rect">
            <a:avLst/>
          </a:prstGeom>
          <a:noFill/>
        </p:spPr>
      </p:pic>
      <p:pic>
        <p:nvPicPr>
          <p:cNvPr id="11" name="Рисунок 10" descr="IMG_20190831_094535.jpg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00701" y="542925"/>
            <a:ext cx="2838450" cy="3486150"/>
          </a:xfrm>
        </p:spPr>
      </p:pic>
      <p:sp>
        <p:nvSpPr>
          <p:cNvPr id="13" name="Рисунок 12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="" xmlns:p14="http://schemas.microsoft.com/office/powerpoint/2010/main" val="30364755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N0819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7" name="Рисунок 6" descr="DSCN0806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/>
          <a:srcRect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скалах интересно зимой: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-Львиные ворота,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-Дед,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Ледяной водопад на Мраморном карьере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MG_20200125_102020.jpg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/>
          <a:srcRect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1103140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Некогда скучать и летом и осенью:</a:t>
            </a:r>
          </a:p>
          <a:p>
            <a:r>
              <a:rPr lang="ru-RU" dirty="0" smtClean="0"/>
              <a:t>-вид со скалы Воробушек,</a:t>
            </a:r>
          </a:p>
          <a:p>
            <a:r>
              <a:rPr lang="ru-RU" dirty="0" smtClean="0"/>
              <a:t>-</a:t>
            </a:r>
            <a:r>
              <a:rPr lang="ru-RU" dirty="0" err="1" smtClean="0"/>
              <a:t>Китаечка</a:t>
            </a:r>
            <a:r>
              <a:rPr lang="ru-RU" dirty="0" smtClean="0"/>
              <a:t>,</a:t>
            </a:r>
          </a:p>
          <a:p>
            <a:r>
              <a:rPr lang="ru-RU" dirty="0" smtClean="0"/>
              <a:t>-величественный </a:t>
            </a:r>
            <a:r>
              <a:rPr lang="ru-RU" dirty="0" err="1" smtClean="0"/>
              <a:t>Такмак</a:t>
            </a:r>
            <a:endParaRPr lang="ru-RU" dirty="0"/>
          </a:p>
        </p:txBody>
      </p:sp>
      <p:pic>
        <p:nvPicPr>
          <p:cNvPr id="11" name="Рисунок 10" descr="DSCN2913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13" name="Рисунок 12" descr="DSCN2891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/>
          <a:srcRect/>
          <a:stretch>
            <a:fillRect/>
          </a:stretch>
        </p:blipFill>
        <p:spPr/>
      </p:pic>
      <p:pic>
        <p:nvPicPr>
          <p:cNvPr id="14" name="Рисунок 13" descr="IMG_20200704_115722.jpg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/>
          <a:srcRect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1103140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342901"/>
            <a:ext cx="9144000" cy="1381124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Флора и фауна природного парка</a:t>
            </a:r>
            <a:endParaRPr lang="ru-RU" sz="3200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98563" y="1876424"/>
            <a:ext cx="9144000" cy="46386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DSCN25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0075" y="1859754"/>
            <a:ext cx="3705225" cy="2597946"/>
          </a:xfrm>
          <a:prstGeom prst="rect">
            <a:avLst/>
          </a:prstGeom>
        </p:spPr>
      </p:pic>
      <p:pic>
        <p:nvPicPr>
          <p:cNvPr id="6" name="Рисунок 5" descr="DSCN24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6750" y="4257675"/>
            <a:ext cx="3638550" cy="2066925"/>
          </a:xfrm>
          <a:prstGeom prst="rect">
            <a:avLst/>
          </a:prstGeom>
        </p:spPr>
      </p:pic>
      <p:pic>
        <p:nvPicPr>
          <p:cNvPr id="7" name="Рисунок 6" descr="IMG_20200704_1108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6725" y="1787525"/>
            <a:ext cx="3762375" cy="4346575"/>
          </a:xfrm>
          <a:prstGeom prst="rect">
            <a:avLst/>
          </a:prstGeom>
        </p:spPr>
      </p:pic>
      <p:pic>
        <p:nvPicPr>
          <p:cNvPr id="8" name="Рисунок 7" descr="IMG_20201101_0844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7299" y="1647825"/>
            <a:ext cx="3171825" cy="4229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63462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342901"/>
            <a:ext cx="9144000" cy="1381124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Инфраструктура природного парка</a:t>
            </a:r>
            <a:endParaRPr lang="ru-RU" sz="3200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98563" y="1876424"/>
            <a:ext cx="9144000" cy="46386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 descr="IMG_20210110_0924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6937" y="1914525"/>
            <a:ext cx="2700338" cy="3600450"/>
          </a:xfrm>
          <a:prstGeom prst="rect">
            <a:avLst/>
          </a:prstGeom>
        </p:spPr>
      </p:pic>
      <p:pic>
        <p:nvPicPr>
          <p:cNvPr id="10" name="Рисунок 9" descr="IMG_20210110_0944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9525" y="1885950"/>
            <a:ext cx="2743200" cy="3657600"/>
          </a:xfrm>
          <a:prstGeom prst="rect">
            <a:avLst/>
          </a:prstGeom>
        </p:spPr>
      </p:pic>
      <p:pic>
        <p:nvPicPr>
          <p:cNvPr id="11" name="Рисунок 10" descr="IMG_20210110_1204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1080" y="2724150"/>
            <a:ext cx="2836069" cy="3781425"/>
          </a:xfrm>
          <a:prstGeom prst="rect">
            <a:avLst/>
          </a:prstGeom>
        </p:spPr>
      </p:pic>
      <p:pic>
        <p:nvPicPr>
          <p:cNvPr id="12" name="Рисунок 11" descr="IMG_20210110_1207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4479055"/>
            <a:ext cx="3314700" cy="2378945"/>
          </a:xfrm>
          <a:prstGeom prst="rect">
            <a:avLst/>
          </a:prstGeom>
        </p:spPr>
      </p:pic>
      <p:pic>
        <p:nvPicPr>
          <p:cNvPr id="13" name="Рисунок 12" descr="IMG_20210110_1004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1" y="4238626"/>
            <a:ext cx="1743074" cy="23240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63462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avesAlbum_16x9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LeavesAlbum_16x9_TP103488834" id="{2033C654-B33D-48E7-9042-571A83FB1C79}" vid="{FA3E9142-95BF-43CF-8931-C9943FAD2935}"/>
    </a:ext>
  </a:extLst>
</a:theme>
</file>

<file path=ppt/theme/theme2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CA8FCBB-2759-4EBF-B752-E9F4336E1B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Семейный фотоальбом (оформление в виде зеленых листьев)</Template>
  <TotalTime>0</TotalTime>
  <Words>464</Words>
  <Application>Microsoft Office PowerPoint</Application>
  <PresentationFormat>Произвольный</PresentationFormat>
  <Paragraphs>94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LeavesAlbum_16x9</vt:lpstr>
      <vt:lpstr>Мои любимые Столбы</vt:lpstr>
      <vt:lpstr>Историческая справка</vt:lpstr>
      <vt:lpstr>Слайд 3</vt:lpstr>
      <vt:lpstr>Главный красноярский спорт  называется столбизм.  Это   поход в горы 7 км + скалолазание + экскурсии к любимым скалам 3-5 км + обратный  путь 7 км.</vt:lpstr>
      <vt:lpstr>Слайд 5</vt:lpstr>
      <vt:lpstr>Слайд 6</vt:lpstr>
      <vt:lpstr>Слайд 7</vt:lpstr>
      <vt:lpstr>Флора и фауна природного парка</vt:lpstr>
      <vt:lpstr>Инфраструктура природного парка</vt:lpstr>
      <vt:lpstr>Восточный вход </vt:lpstr>
      <vt:lpstr>Национальный парк Столбы  выполняет  и важные государственные задачи:</vt:lpstr>
      <vt:lpstr>Слайд 12</vt:lpstr>
      <vt:lpstr>Слайд 13</vt:lpstr>
      <vt:lpstr>Слайд 14</vt:lpstr>
      <vt:lpstr>Слайд 15</vt:lpstr>
      <vt:lpstr>Как называется самый крутой подъем по дороге  на Центральные Столбы?</vt:lpstr>
      <vt:lpstr>Как называют сосну, стоящую слева на вершине  самого крутого подъема по дороге  на Центральные Столбы?</vt:lpstr>
      <vt:lpstr> Как называют лестницу, ведущую к Первому Столбу и сколько на ней ступенек?</vt:lpstr>
      <vt:lpstr> Как называют маленькую скалу, встречающую туристов на самом верху лестницы?</vt:lpstr>
      <vt:lpstr> Какое слова написано на Втором Столбе уже более полувека?</vt:lpstr>
      <vt:lpstr>Правильные ответы на вопросы викторины</vt:lpstr>
      <vt:lpstr>В презентации использованы ресурсы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2016-02-16T05:51:26Z</dcterms:created>
  <dcterms:modified xsi:type="dcterms:W3CDTF">2021-03-23T12:48:42Z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TC034888359991</vt:lpwstr>
  </property>
</Properties>
</file>